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vml" ContentType="application/vnd.openxmlformats-officedocument.vmlDrawi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embeddings/Microsoft_Equation1.bin" ContentType="application/vnd.openxmlformats-officedocument.oleObject"/>
  <Override PartName="/ppt/embeddings/Microsoft_Equation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7"/>
  </p:notesMasterIdLst>
  <p:sldIdLst>
    <p:sldId id="256" r:id="rId5"/>
    <p:sldId id="259" r:id="rId6"/>
    <p:sldId id="260" r:id="rId7"/>
    <p:sldId id="258" r:id="rId8"/>
    <p:sldId id="261" r:id="rId9"/>
    <p:sldId id="263" r:id="rId10"/>
    <p:sldId id="266" r:id="rId11"/>
    <p:sldId id="269" r:id="rId12"/>
    <p:sldId id="267" r:id="rId13"/>
    <p:sldId id="264" r:id="rId14"/>
    <p:sldId id="270" r:id="rId15"/>
    <p:sldId id="268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79304" autoAdjust="0"/>
  </p:normalViewPr>
  <p:slideViewPr>
    <p:cSldViewPr snapToGrid="0" snapToObjects="1">
      <p:cViewPr>
        <p:scale>
          <a:sx n="72" d="100"/>
          <a:sy n="72" d="100"/>
        </p:scale>
        <p:origin x="-1800" y="-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9DB10E-637B-8F42-B8E6-FC99CBF0A607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902179-D047-444F-9006-57F40D209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99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Relationship Id="rId3" Type="http://schemas.openxmlformats.org/officeDocument/2006/relationships/hyperlink" Target="https://urbancrypto.com/ethereum-blockchain/" TargetMode="Externa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- </a:t>
            </a:r>
            <a:r>
              <a:rPr lang="en-US" dirty="0" err="1" smtClean="0"/>
              <a:t>Ethereum</a:t>
            </a:r>
            <a:r>
              <a:rPr lang="en-US" dirty="0" smtClean="0"/>
              <a:t> is the next generation of </a:t>
            </a:r>
            <a:r>
              <a:rPr lang="en-US" dirty="0" err="1" smtClean="0"/>
              <a:t>blockchain</a:t>
            </a:r>
            <a:r>
              <a:rPr lang="en-US" dirty="0" smtClean="0"/>
              <a:t> technology,</a:t>
            </a:r>
            <a:r>
              <a:rPr lang="en-US" baseline="0" dirty="0" smtClean="0"/>
              <a:t> the first implementation being </a:t>
            </a:r>
            <a:r>
              <a:rPr lang="en-US" dirty="0" err="1" smtClean="0"/>
              <a:t>bitcoin</a:t>
            </a:r>
            <a:r>
              <a:rPr lang="en-US" dirty="0" smtClean="0"/>
              <a:t>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smart contract:</a:t>
            </a:r>
            <a:r>
              <a:rPr lang="en-US" baseline="0" dirty="0" smtClean="0"/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smart contract is a computerized transaction protocol that executes the terms of a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contrat</a:t>
            </a:r>
            <a:r>
              <a:rPr lang="en-US" sz="1200" i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dirty="0" smtClean="0">
                <a:latin typeface="Arial"/>
                <a:cs typeface="Arial"/>
                <a:hlinkClick r:id="rId3"/>
              </a:rPr>
              <a:t>https://urbancrypto.com/ethereum-blockchain/</a:t>
            </a:r>
            <a:endParaRPr lang="en-US" sz="1200" dirty="0" smtClean="0">
              <a:latin typeface="Arial"/>
              <a:cs typeface="Arial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dirty="0" smtClean="0">
                <a:latin typeface="Arial"/>
                <a:cs typeface="Arial"/>
              </a:rPr>
              <a:t>add</a:t>
            </a:r>
            <a:r>
              <a:rPr lang="en-US" sz="1200" baseline="0" dirty="0" smtClean="0">
                <a:latin typeface="Arial"/>
                <a:cs typeface="Arial"/>
              </a:rPr>
              <a:t> a little more on what </a:t>
            </a:r>
            <a:r>
              <a:rPr lang="en-US" sz="1200" baseline="0" dirty="0" err="1" smtClean="0">
                <a:latin typeface="Arial"/>
                <a:cs typeface="Arial"/>
              </a:rPr>
              <a:t>blockchain</a:t>
            </a:r>
            <a:r>
              <a:rPr lang="en-US" sz="1200" baseline="0" dirty="0" smtClean="0">
                <a:latin typeface="Arial"/>
                <a:cs typeface="Arial"/>
              </a:rPr>
              <a:t> is</a:t>
            </a:r>
            <a:endParaRPr lang="en-US" sz="1200" dirty="0" smtClean="0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02179-D047-444F-9006-57F40D209A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24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02179-D047-444F-9006-57F40D209A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24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make less confusing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02179-D047-444F-9006-57F40D209A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24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make labels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02179-D047-444F-9006-57F40D209A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923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en-US" dirty="0" smtClean="0"/>
              <a:t>“Miner Value”:</a:t>
            </a:r>
            <a:r>
              <a:rPr lang="en-US" baseline="0" dirty="0" smtClean="0"/>
              <a:t> </a:t>
            </a:r>
            <a:r>
              <a:rPr lang="en-US" dirty="0" smtClean="0"/>
              <a:t>Fraction paid per block / Fraction gas as per block</a:t>
            </a:r>
          </a:p>
          <a:p>
            <a:r>
              <a:rPr lang="en-US" dirty="0" smtClean="0"/>
              <a:t>- take out </a:t>
            </a:r>
            <a:r>
              <a:rPr lang="en-US" dirty="0" err="1" smtClean="0"/>
              <a:t>equestion</a:t>
            </a:r>
            <a:r>
              <a:rPr lang="en-US" dirty="0" smtClean="0"/>
              <a:t> or define </a:t>
            </a:r>
            <a:r>
              <a:rPr lang="en-US" dirty="0" err="1" smtClean="0"/>
              <a:t>everythin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902179-D047-444F-9006-57F40D209A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617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10/3/17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10/3/17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9.png"/><Relationship Id="rId5" Type="http://schemas.openxmlformats.org/officeDocument/2006/relationships/oleObject" Target="../embeddings/Microsoft_Equation1.bin"/><Relationship Id="rId6" Type="http://schemas.openxmlformats.org/officeDocument/2006/relationships/image" Target="../media/image7.emf"/><Relationship Id="rId7" Type="http://schemas.openxmlformats.org/officeDocument/2006/relationships/oleObject" Target="../embeddings/Microsoft_Equation2.bin"/><Relationship Id="rId8" Type="http://schemas.openxmlformats.org/officeDocument/2006/relationships/image" Target="../media/image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latin typeface="Arial"/>
                <a:cs typeface="Arial"/>
              </a:rPr>
              <a:t>Estimating </a:t>
            </a:r>
            <a:r>
              <a:rPr lang="en-US" sz="3600" b="1" dirty="0" err="1" smtClean="0">
                <a:latin typeface="Arial"/>
                <a:cs typeface="Arial"/>
              </a:rPr>
              <a:t>Ethereum</a:t>
            </a:r>
            <a:r>
              <a:rPr lang="en-US" sz="3600" b="1" dirty="0" smtClean="0">
                <a:latin typeface="Arial"/>
                <a:cs typeface="Arial"/>
              </a:rPr>
              <a:t> Gas Prices</a:t>
            </a: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Brandon Butler</a:t>
            </a:r>
          </a:p>
          <a:p>
            <a:r>
              <a:rPr 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DSI Capstone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October 2017</a:t>
            </a:r>
          </a:p>
          <a:p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9947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eat_import_pru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416" y="482988"/>
            <a:ext cx="5973783" cy="597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132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ikit-learn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608" y="2411860"/>
            <a:ext cx="2498526" cy="1345705"/>
          </a:xfrm>
          <a:prstGeom prst="rect">
            <a:avLst/>
          </a:prstGeom>
        </p:spPr>
      </p:pic>
      <p:pic>
        <p:nvPicPr>
          <p:cNvPr id="3" name="Picture 2" descr="MongoDB-Logo-5c3a7405a85675366beb3a5ec4c032348c390b3f142f5e6dddf1d78e2df5cb5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208" y="425631"/>
            <a:ext cx="3788616" cy="1029140"/>
          </a:xfrm>
          <a:prstGeom prst="rect">
            <a:avLst/>
          </a:prstGeom>
        </p:spPr>
      </p:pic>
      <p:pic>
        <p:nvPicPr>
          <p:cNvPr id="4" name="Picture 3" descr="python-logo-master-v3-T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77" y="425631"/>
            <a:ext cx="3475028" cy="1173763"/>
          </a:xfrm>
          <a:prstGeom prst="rect">
            <a:avLst/>
          </a:prstGeom>
        </p:spPr>
      </p:pic>
      <p:pic>
        <p:nvPicPr>
          <p:cNvPr id="5" name="Picture 4" descr="pandas_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88" y="2532952"/>
            <a:ext cx="4438636" cy="924716"/>
          </a:xfrm>
          <a:prstGeom prst="rect">
            <a:avLst/>
          </a:prstGeom>
        </p:spPr>
      </p:pic>
      <p:pic>
        <p:nvPicPr>
          <p:cNvPr id="7" name="Picture 6" descr="matplotlib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77" y="5035754"/>
            <a:ext cx="3684611" cy="675512"/>
          </a:xfrm>
          <a:prstGeom prst="rect">
            <a:avLst/>
          </a:prstGeom>
        </p:spPr>
      </p:pic>
      <p:pic>
        <p:nvPicPr>
          <p:cNvPr id="8" name="Picture 7" descr="7388996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701" y="4250620"/>
            <a:ext cx="1914691" cy="191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821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9084" y="1425510"/>
            <a:ext cx="7962587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/>
                <a:cs typeface="Arial"/>
              </a:rPr>
              <a:t>Future</a:t>
            </a:r>
          </a:p>
          <a:p>
            <a:endParaRPr lang="en-US" sz="2800" b="1" dirty="0"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 Utilize entire 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ethereum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blockchain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 data while also taking in real-time data as it comes in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 Neural network model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 Provide real-time gas recommendations </a:t>
            </a:r>
          </a:p>
        </p:txBody>
      </p:sp>
    </p:spTree>
    <p:extLst>
      <p:ext uri="{BB962C8B-B14F-4D97-AF65-F5344CB8AC3E}">
        <p14:creationId xmlns:p14="http://schemas.microsoft.com/office/powerpoint/2010/main" val="265894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QmbZprdqVDqR1HHoD8CL7gdrgdmdphKdPwhbpUY9p1UYz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532" y="489202"/>
            <a:ext cx="5777043" cy="1451171"/>
          </a:xfrm>
          <a:prstGeom prst="rect">
            <a:avLst/>
          </a:prstGeom>
        </p:spPr>
      </p:pic>
      <p:pic>
        <p:nvPicPr>
          <p:cNvPr id="6" name="Picture 5" descr="Blockchain-600x340-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532" y="2438342"/>
            <a:ext cx="6314352" cy="357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063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9084" y="684581"/>
            <a:ext cx="72617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>
                <a:latin typeface="Arial"/>
                <a:cs typeface="Arial"/>
              </a:rPr>
              <a:t>Ethereum</a:t>
            </a:r>
            <a:r>
              <a:rPr lang="en-US" sz="3600" b="1" dirty="0" smtClean="0">
                <a:latin typeface="Arial"/>
                <a:cs typeface="Arial"/>
              </a:rPr>
              <a:t> gas</a:t>
            </a:r>
          </a:p>
          <a:p>
            <a:endParaRPr lang="en-US" sz="2800" b="1" dirty="0"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Computational effort required to process transaction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9084" y="2326188"/>
            <a:ext cx="5442516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rial"/>
                <a:cs typeface="Arial"/>
              </a:rPr>
              <a:t>Gas price:</a:t>
            </a:r>
          </a:p>
          <a:p>
            <a:endParaRPr lang="en-US" sz="2800" b="1" dirty="0"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rgbClr val="404040"/>
                </a:solidFill>
                <a:latin typeface="Arial"/>
                <a:cs typeface="Arial"/>
              </a:rPr>
              <a:t>A set price to pay per unit of gas spent</a:t>
            </a:r>
          </a:p>
          <a:p>
            <a:endParaRPr lang="en-US" sz="2400" dirty="0">
              <a:solidFill>
                <a:srgbClr val="404040"/>
              </a:solidFill>
              <a:latin typeface="Arial"/>
              <a:cs typeface="Arial"/>
            </a:endParaRPr>
          </a:p>
          <a:p>
            <a:r>
              <a:rPr lang="en-US" sz="2400" i="1" dirty="0" smtClean="0">
                <a:solidFill>
                  <a:srgbClr val="404040"/>
                </a:solidFill>
                <a:latin typeface="Arial"/>
                <a:cs typeface="Arial"/>
              </a:rPr>
              <a:t>Total Fee = Gas </a:t>
            </a:r>
            <a:r>
              <a:rPr lang="en-US" sz="2400" i="1" dirty="0">
                <a:solidFill>
                  <a:srgbClr val="404040"/>
                </a:solidFill>
                <a:latin typeface="Arial"/>
                <a:cs typeface="Arial"/>
              </a:rPr>
              <a:t>P</a:t>
            </a:r>
            <a:r>
              <a:rPr lang="en-US" sz="2400" i="1" dirty="0" smtClean="0">
                <a:solidFill>
                  <a:srgbClr val="404040"/>
                </a:solidFill>
                <a:latin typeface="Arial"/>
                <a:cs typeface="Arial"/>
              </a:rPr>
              <a:t>rice  X  Gas </a:t>
            </a:r>
            <a:r>
              <a:rPr lang="en-US" sz="2400" i="1" dirty="0">
                <a:solidFill>
                  <a:srgbClr val="404040"/>
                </a:solidFill>
                <a:latin typeface="Arial"/>
                <a:cs typeface="Arial"/>
              </a:rPr>
              <a:t>U</a:t>
            </a:r>
            <a:r>
              <a:rPr lang="en-US" sz="2400" i="1" dirty="0" smtClean="0">
                <a:solidFill>
                  <a:srgbClr val="404040"/>
                </a:solidFill>
                <a:latin typeface="Arial"/>
                <a:cs typeface="Arial"/>
              </a:rPr>
              <a:t>sed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9084" y="4821980"/>
            <a:ext cx="341842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404040"/>
                </a:solidFill>
                <a:latin typeface="Arial"/>
                <a:cs typeface="Arial"/>
              </a:rPr>
              <a:t>– Set gas price </a:t>
            </a:r>
            <a:r>
              <a:rPr lang="en-US" sz="2400" u="sng" dirty="0" smtClean="0">
                <a:solidFill>
                  <a:srgbClr val="404040"/>
                </a:solidFill>
                <a:latin typeface="Arial"/>
                <a:cs typeface="Arial"/>
              </a:rPr>
              <a:t>too low</a:t>
            </a:r>
          </a:p>
          <a:p>
            <a:endParaRPr lang="en-US" sz="2400" dirty="0">
              <a:solidFill>
                <a:srgbClr val="404040"/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rgbClr val="404040"/>
                </a:solidFill>
                <a:latin typeface="Arial"/>
                <a:cs typeface="Arial"/>
              </a:rPr>
              <a:t>– Set gas price </a:t>
            </a:r>
            <a:r>
              <a:rPr lang="en-US" sz="2400" u="sng" dirty="0" smtClean="0">
                <a:solidFill>
                  <a:srgbClr val="404040"/>
                </a:solidFill>
                <a:latin typeface="Arial"/>
                <a:cs typeface="Arial"/>
              </a:rPr>
              <a:t>too high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19328" y="4831956"/>
            <a:ext cx="2414092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Transaction fails</a:t>
            </a:r>
          </a:p>
          <a:p>
            <a:endParaRPr lang="en-US" sz="2400" dirty="0">
              <a:solidFill>
                <a:srgbClr val="FF0000"/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rgbClr val="FF0000"/>
                </a:solidFill>
                <a:latin typeface="Arial"/>
                <a:cs typeface="Arial"/>
              </a:rPr>
              <a:t>Overpaid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323235" y="5079169"/>
            <a:ext cx="684726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323235" y="5821889"/>
            <a:ext cx="684726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6446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3255248" y="3546504"/>
            <a:ext cx="2585419" cy="12477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/>
                <a:cs typeface="Arial"/>
              </a:rPr>
              <a:t>Engineer features based on hindsight</a:t>
            </a:r>
            <a:endParaRPr lang="en-US" sz="2400" b="1" dirty="0">
              <a:latin typeface="Arial"/>
              <a:cs typeface="Arial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083776" y="2009946"/>
            <a:ext cx="2234371" cy="94482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/>
                <a:cs typeface="Arial"/>
              </a:rPr>
              <a:t>Block level</a:t>
            </a:r>
            <a:endParaRPr lang="en-US" sz="2400" b="1" dirty="0">
              <a:latin typeface="Arial"/>
              <a:cs typeface="Arial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3035169" y="489362"/>
            <a:ext cx="3014324" cy="944823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/>
                <a:cs typeface="Arial"/>
              </a:rPr>
              <a:t>Collect data from </a:t>
            </a:r>
            <a:r>
              <a:rPr lang="en-US" sz="2400" b="1" dirty="0" err="1" smtClean="0">
                <a:latin typeface="Arial"/>
                <a:cs typeface="Arial"/>
              </a:rPr>
              <a:t>Ethereum</a:t>
            </a:r>
            <a:r>
              <a:rPr lang="en-US" sz="2400" b="1" dirty="0" smtClean="0">
                <a:latin typeface="Arial"/>
                <a:cs typeface="Arial"/>
              </a:rPr>
              <a:t> API</a:t>
            </a:r>
            <a:endParaRPr lang="en-US" sz="2400" b="1" dirty="0">
              <a:latin typeface="Arial"/>
              <a:cs typeface="Arial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787259" y="1522044"/>
            <a:ext cx="593034" cy="37818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614296" y="1522044"/>
            <a:ext cx="620181" cy="37818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537862" y="4846618"/>
            <a:ext cx="0" cy="536588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1690016" y="2009946"/>
            <a:ext cx="2234371" cy="94482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/>
                <a:cs typeface="Arial"/>
              </a:rPr>
              <a:t>Transaction level</a:t>
            </a:r>
            <a:endParaRPr lang="en-US" sz="2400" b="1" dirty="0">
              <a:latin typeface="Arial"/>
              <a:cs typeface="Arial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760112" y="3045248"/>
            <a:ext cx="620181" cy="37818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614296" y="3045248"/>
            <a:ext cx="593034" cy="378185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 w="lg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3035169" y="5440912"/>
            <a:ext cx="3014324" cy="94482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latin typeface="Arial"/>
                <a:cs typeface="Arial"/>
              </a:rPr>
              <a:t>Gas price recommendation</a:t>
            </a:r>
            <a:endParaRPr lang="en-US" sz="24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4202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ree_transaction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968" y="259569"/>
            <a:ext cx="5283626" cy="3522417"/>
          </a:xfrm>
          <a:prstGeom prst="rect">
            <a:avLst/>
          </a:prstGeom>
        </p:spPr>
      </p:pic>
      <p:pic>
        <p:nvPicPr>
          <p:cNvPr id="10" name="Picture 9" descr="pie_gasuse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48" y="3889314"/>
            <a:ext cx="4220993" cy="2813996"/>
          </a:xfrm>
          <a:prstGeom prst="rect">
            <a:avLst/>
          </a:prstGeom>
        </p:spPr>
      </p:pic>
      <p:pic>
        <p:nvPicPr>
          <p:cNvPr id="11" name="Picture 10" descr="pie_gweipai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163" y="3889314"/>
            <a:ext cx="4220996" cy="281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446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egmodel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67"/>
          <a:stretch/>
        </p:blipFill>
        <p:spPr>
          <a:xfrm>
            <a:off x="1466616" y="482989"/>
            <a:ext cx="6134752" cy="5822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652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8577" y="273251"/>
            <a:ext cx="81670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/>
                <a:cs typeface="Arial"/>
              </a:rPr>
              <a:t>Label design</a:t>
            </a:r>
          </a:p>
          <a:p>
            <a:endParaRPr lang="en-US" sz="3600" b="1" dirty="0">
              <a:latin typeface="Arial"/>
              <a:cs typeface="Arial"/>
            </a:endParaRPr>
          </a:p>
          <a:p>
            <a:r>
              <a:rPr lang="en-US" sz="2400" b="1" dirty="0" smtClean="0">
                <a:latin typeface="Arial"/>
                <a:cs typeface="Arial"/>
              </a:rPr>
              <a:t>Estimated price with hindsight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Given information about previous blocks in time, what is our estimate of what the price should be 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258767" y="2815047"/>
            <a:ext cx="6133017" cy="3592834"/>
            <a:chOff x="3258767" y="2815047"/>
            <a:chExt cx="6133017" cy="3592834"/>
          </a:xfrm>
        </p:grpSpPr>
        <p:pic>
          <p:nvPicPr>
            <p:cNvPr id="3" name="Picture 2" descr="hyp_dist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81" b="7769"/>
            <a:stretch/>
          </p:blipFill>
          <p:spPr>
            <a:xfrm>
              <a:off x="3258767" y="2999713"/>
              <a:ext cx="5716471" cy="3408168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6851661" y="3586427"/>
              <a:ext cx="254012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cs typeface="Arial"/>
                </a:rPr>
                <a:t>“Miner Value”</a:t>
              </a:r>
            </a:p>
            <a:p>
              <a:r>
                <a:rPr 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cs typeface="Arial"/>
                </a:rPr>
                <a:t>Incentive to accept transaction</a:t>
              </a: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858565" y="2815047"/>
              <a:ext cx="4925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  <a:cs typeface="Arial"/>
                </a:rPr>
                <a:t>Q1</a:t>
              </a:r>
              <a:endParaRPr lang="en-US" dirty="0">
                <a:latin typeface="Arial"/>
                <a:cs typeface="Arial"/>
              </a:endParaRPr>
            </a:p>
          </p:txBody>
        </p:sp>
        <p:cxnSp>
          <p:nvCxnSpPr>
            <p:cNvPr id="6" name="Straight Arrow Connector 5"/>
            <p:cNvCxnSpPr/>
            <p:nvPr/>
          </p:nvCxnSpPr>
          <p:spPr>
            <a:xfrm>
              <a:off x="4513933" y="4725298"/>
              <a:ext cx="593034" cy="378185"/>
            </a:xfrm>
            <a:prstGeom prst="straightConnector1">
              <a:avLst/>
            </a:prstGeom>
            <a:ln w="38100">
              <a:solidFill>
                <a:schemeClr val="tx1">
                  <a:lumMod val="75000"/>
                  <a:lumOff val="25000"/>
                </a:schemeClr>
              </a:solidFill>
              <a:tailEnd type="triangle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4246923" y="4421552"/>
              <a:ext cx="4081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/>
                  <a:cs typeface="Arial"/>
                </a:rPr>
                <a:t>μ</a:t>
              </a:r>
              <a:endParaRPr 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endParaRPr>
            </a:p>
          </p:txBody>
        </p:sp>
      </p:grp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1337046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6918989"/>
              </p:ext>
            </p:extLst>
          </p:nvPr>
        </p:nvGraphicFramePr>
        <p:xfrm>
          <a:off x="251372" y="4211308"/>
          <a:ext cx="2825751" cy="89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" name="Equation" r:id="rId7" imgW="1409700" imgH="444500" progId="Equation.3">
                  <p:embed/>
                </p:oleObj>
              </mc:Choice>
              <mc:Fallback>
                <p:oleObj name="Equation" r:id="rId7" imgW="14097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1372" y="4211308"/>
                        <a:ext cx="2825751" cy="892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2758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be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423" y="3440026"/>
            <a:ext cx="4842497" cy="3228331"/>
          </a:xfrm>
          <a:prstGeom prst="rect">
            <a:avLst/>
          </a:prstGeom>
        </p:spPr>
      </p:pic>
      <p:pic>
        <p:nvPicPr>
          <p:cNvPr id="4" name="Picture 3" descr="mv_dis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423" y="211695"/>
            <a:ext cx="4842497" cy="32283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71251" y="292363"/>
            <a:ext cx="810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μ</a:t>
            </a:r>
            <a:r>
              <a:rPr 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 = </a:t>
            </a:r>
            <a:r>
              <a:rPr lang="en-US" sz="1600" dirty="0" smtClean="0">
                <a:latin typeface="Arial"/>
                <a:cs typeface="Arial"/>
              </a:rPr>
              <a:t>Q1</a:t>
            </a:r>
            <a:endParaRPr lang="en-US" sz="16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220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9697" y="273251"/>
            <a:ext cx="81670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/>
                <a:cs typeface="Arial"/>
              </a:rPr>
              <a:t>Feature engineering</a:t>
            </a:r>
          </a:p>
          <a:p>
            <a:endParaRPr lang="en-US" sz="3600" b="1" dirty="0">
              <a:latin typeface="Arial"/>
              <a:cs typeface="Arial"/>
            </a:endParaRPr>
          </a:p>
          <a:p>
            <a:r>
              <a:rPr lang="en-US" sz="2400" b="1" dirty="0" smtClean="0">
                <a:latin typeface="Arial"/>
                <a:cs typeface="Arial"/>
              </a:rPr>
              <a:t>Hindsight features: average </a:t>
            </a:r>
            <a:r>
              <a:rPr lang="en-US" sz="2400" b="1" dirty="0">
                <a:latin typeface="Arial"/>
                <a:cs typeface="Arial"/>
              </a:rPr>
              <a:t>values over two time </a:t>
            </a:r>
            <a:r>
              <a:rPr lang="en-US" sz="2400" b="1" dirty="0" smtClean="0">
                <a:latin typeface="Arial"/>
                <a:cs typeface="Arial"/>
              </a:rPr>
              <a:t>horizons</a:t>
            </a:r>
          </a:p>
          <a:p>
            <a:endParaRPr lang="en-US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 6 previous blocks (~ 1min): current state 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– 60 previous blocks (~10min): long-term view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861937" y="3704643"/>
            <a:ext cx="2595458" cy="2906952"/>
            <a:chOff x="861937" y="3704643"/>
            <a:chExt cx="2595458" cy="2906952"/>
          </a:xfrm>
        </p:grpSpPr>
        <p:sp>
          <p:nvSpPr>
            <p:cNvPr id="3" name="TextBox 2"/>
            <p:cNvSpPr txBox="1"/>
            <p:nvPr/>
          </p:nvSpPr>
          <p:spPr>
            <a:xfrm>
              <a:off x="1217147" y="4303271"/>
              <a:ext cx="206385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404040"/>
                  </a:solidFill>
                  <a:latin typeface="Arial"/>
                  <a:cs typeface="Arial"/>
                </a:rPr>
                <a:t>Block time</a:t>
              </a:r>
            </a:p>
            <a:p>
              <a:r>
                <a:rPr lang="en-US" sz="2400" dirty="0">
                  <a:solidFill>
                    <a:srgbClr val="404040"/>
                  </a:solidFill>
                  <a:latin typeface="Arial"/>
                  <a:cs typeface="Arial"/>
                </a:rPr>
                <a:t>Price</a:t>
              </a:r>
            </a:p>
            <a:p>
              <a:r>
                <a:rPr lang="en-US" sz="2400" dirty="0">
                  <a:solidFill>
                    <a:srgbClr val="404040"/>
                  </a:solidFill>
                  <a:latin typeface="Arial"/>
                  <a:cs typeface="Arial"/>
                </a:rPr>
                <a:t>Gas used</a:t>
              </a:r>
            </a:p>
            <a:p>
              <a:r>
                <a:rPr lang="en-US" sz="2400" dirty="0" err="1">
                  <a:solidFill>
                    <a:srgbClr val="404040"/>
                  </a:solidFill>
                  <a:latin typeface="Arial"/>
                  <a:cs typeface="Arial"/>
                </a:rPr>
                <a:t>Tx</a:t>
              </a:r>
              <a:r>
                <a:rPr lang="en-US" sz="2400" dirty="0">
                  <a:solidFill>
                    <a:srgbClr val="404040"/>
                  </a:solidFill>
                  <a:latin typeface="Arial"/>
                  <a:cs typeface="Arial"/>
                </a:rPr>
                <a:t> count</a:t>
              </a:r>
            </a:p>
            <a:p>
              <a:r>
                <a:rPr lang="en-US" sz="2400" dirty="0">
                  <a:solidFill>
                    <a:srgbClr val="404040"/>
                  </a:solidFill>
                  <a:latin typeface="Arial"/>
                  <a:cs typeface="Arial"/>
                </a:rPr>
                <a:t>Difficulty</a:t>
              </a:r>
            </a:p>
            <a:p>
              <a:endParaRPr lang="en-US" sz="2400" dirty="0">
                <a:solidFill>
                  <a:srgbClr val="404040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90053" y="3841606"/>
              <a:ext cx="24673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Arial"/>
                  <a:cs typeface="Arial"/>
                </a:rPr>
                <a:t>6 block window</a:t>
              </a:r>
              <a:endParaRPr lang="en-US" sz="24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861937" y="3704643"/>
              <a:ext cx="2595458" cy="2699097"/>
            </a:xfrm>
            <a:prstGeom prst="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723323" y="3704643"/>
            <a:ext cx="2634054" cy="2906952"/>
            <a:chOff x="4723323" y="3704643"/>
            <a:chExt cx="2634054" cy="2906952"/>
          </a:xfrm>
        </p:grpSpPr>
        <p:sp>
          <p:nvSpPr>
            <p:cNvPr id="4" name="TextBox 3"/>
            <p:cNvSpPr txBox="1"/>
            <p:nvPr/>
          </p:nvSpPr>
          <p:spPr>
            <a:xfrm>
              <a:off x="5197375" y="4303271"/>
              <a:ext cx="206385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404040"/>
                  </a:solidFill>
                  <a:latin typeface="Arial"/>
                  <a:cs typeface="Arial"/>
                </a:rPr>
                <a:t>Block time</a:t>
              </a:r>
            </a:p>
            <a:p>
              <a:r>
                <a:rPr lang="en-US" sz="2400" dirty="0">
                  <a:solidFill>
                    <a:srgbClr val="404040"/>
                  </a:solidFill>
                  <a:latin typeface="Arial"/>
                  <a:cs typeface="Arial"/>
                </a:rPr>
                <a:t>Price</a:t>
              </a:r>
            </a:p>
            <a:p>
              <a:r>
                <a:rPr lang="en-US" sz="2400" dirty="0">
                  <a:solidFill>
                    <a:srgbClr val="404040"/>
                  </a:solidFill>
                  <a:latin typeface="Arial"/>
                  <a:cs typeface="Arial"/>
                </a:rPr>
                <a:t>Gas used</a:t>
              </a:r>
            </a:p>
            <a:p>
              <a:r>
                <a:rPr lang="en-US" sz="2400" dirty="0" err="1">
                  <a:solidFill>
                    <a:srgbClr val="404040"/>
                  </a:solidFill>
                  <a:latin typeface="Arial"/>
                  <a:cs typeface="Arial"/>
                </a:rPr>
                <a:t>Tx</a:t>
              </a:r>
              <a:r>
                <a:rPr lang="en-US" sz="2400" dirty="0">
                  <a:solidFill>
                    <a:srgbClr val="404040"/>
                  </a:solidFill>
                  <a:latin typeface="Arial"/>
                  <a:cs typeface="Arial"/>
                </a:rPr>
                <a:t> count</a:t>
              </a:r>
            </a:p>
            <a:p>
              <a:r>
                <a:rPr lang="en-US" sz="2400" dirty="0">
                  <a:solidFill>
                    <a:srgbClr val="404040"/>
                  </a:solidFill>
                  <a:latin typeface="Arial"/>
                  <a:cs typeface="Arial"/>
                </a:rPr>
                <a:t>Difficulty</a:t>
              </a:r>
            </a:p>
            <a:p>
              <a:endParaRPr lang="en-US" sz="2400" dirty="0">
                <a:solidFill>
                  <a:srgbClr val="404040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723323" y="3838937"/>
              <a:ext cx="26340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Arial"/>
                  <a:cs typeface="Arial"/>
                </a:rPr>
                <a:t>60 block window</a:t>
              </a:r>
              <a:endParaRPr lang="en-US" sz="24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723323" y="3704643"/>
              <a:ext cx="2595458" cy="2699097"/>
            </a:xfrm>
            <a:prstGeom prst="rect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25288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589</TotalTime>
  <Words>281</Words>
  <Application>Microsoft Macintosh PowerPoint</Application>
  <PresentationFormat>On-screen Show (4:3)</PresentationFormat>
  <Paragraphs>68</Paragraphs>
  <Slides>12</Slides>
  <Notes>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Office Theme</vt:lpstr>
      <vt:lpstr>Microsoft Equation</vt:lpstr>
      <vt:lpstr>Estimating Ethereum Gas Prices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Brandon Butler</cp:lastModifiedBy>
  <cp:revision>71</cp:revision>
  <dcterms:created xsi:type="dcterms:W3CDTF">2010-04-12T23:12:02Z</dcterms:created>
  <dcterms:modified xsi:type="dcterms:W3CDTF">2017-10-03T23:35:53Z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